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AA862-CF7A-4B4A-AB62-FA0EAF280BB2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E754F-8B34-4A9F-8C3A-A4DE95318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6D43-B926-448A-9E52-7A400F1DBE8A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1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BE8E-2E3D-4587-8956-5E020A731998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9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A96E-6A04-4E15-A215-8C658A2F9210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3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  <a:lvl2pPr>
              <a:defRPr>
                <a:latin typeface="Bahnschrift Light" panose="020B0502040204020203" pitchFamily="34" charset="0"/>
              </a:defRPr>
            </a:lvl2pPr>
            <a:lvl3pPr>
              <a:defRPr>
                <a:latin typeface="Bahnschrift Light" panose="020B0502040204020203" pitchFamily="34" charset="0"/>
              </a:defRPr>
            </a:lvl3pPr>
            <a:lvl4pPr>
              <a:defRPr>
                <a:latin typeface="Bahnschrift Light" panose="020B0502040204020203" pitchFamily="34" charset="0"/>
              </a:defRPr>
            </a:lvl4pPr>
            <a:lvl5pPr>
              <a:defRPr>
                <a:latin typeface="Bahnschrift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ABCF37A4-25D4-49E9-8B3A-262ADA67B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7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28A2-9BF4-40FF-965F-B4BCB4E347CE}" type="datetime1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9D69-2E9A-472C-A2B8-4A6E158A4D47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1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0FFF-2DEE-4706-8FBE-B6813ABDA3AA}" type="datetime1">
              <a:rPr lang="en-US" smtClean="0"/>
              <a:t>05-May-21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B7FA-346A-4CAA-A77B-CA87C6AD8A25}" type="datetime1">
              <a:rPr lang="en-US" smtClean="0"/>
              <a:t>05-May-21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1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fld id="{C27EAA55-7C52-4196-8355-071617FD1BA6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ahnschrift Light" panose="020B0502040204020203" pitchFamily="34" charset="0"/>
              </a:defRPr>
            </a:lvl1pPr>
          </a:lstStyle>
          <a:p>
            <a:r>
              <a:rPr lang="en-US" dirty="0"/>
              <a:t>The Digital Yoknapatawpha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F52B-05DA-412B-A113-99AEE02235E9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7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E9BC-901E-4884-A28F-6081C68DBB43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7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700"/>
                    </a14:imgEffect>
                    <a14:imgEffect>
                      <a14:saturation sat="130000"/>
                    </a14:imgEffect>
                  </a14:imgLayer>
                </a14:imgProps>
              </a:ext>
            </a:extLst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00000"/>
                </a:solidFill>
              </a:defRPr>
            </a:lvl1pPr>
          </a:lstStyle>
          <a:p>
            <a:fld id="{44D4731B-BB22-4C59-A217-0E55032916D7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The Digital Yoknapatawpha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00000"/>
                </a:solidFill>
              </a:defRPr>
            </a:lvl1pPr>
          </a:lstStyle>
          <a:p>
            <a:fld id="{ABCF37A4-25D4-49E9-8B3A-262ADA67B9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3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ostburgers.github.io/absalom_sentiment_analysis/absalom_text_processing_supplement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F85E89-015C-49E2-862A-C923E2BC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50000" pencilSize="4"/>
                    </a14:imgEffect>
                    <a14:imgEffect>
                      <a14:colorTemperature colorTemp="6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160" y="0"/>
            <a:ext cx="11108160" cy="6886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6712C-2144-4AD5-94F1-AB4AE81E8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20" y="410250"/>
            <a:ext cx="5808209" cy="1686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0" i="0" u="none" strike="noStrike" baseline="0" dirty="0">
                <a:latin typeface="Bahnschrift" panose="020B0502040204020203" pitchFamily="34" charset="0"/>
              </a:rPr>
              <a:t>The Bitter Sum: Accounting for Racist Words in </a:t>
            </a:r>
            <a:r>
              <a:rPr lang="en-US" sz="4000" b="0" i="1" u="none" strike="noStrike" baseline="0" dirty="0">
                <a:latin typeface="Bahnschrift" panose="020B0502040204020203" pitchFamily="34" charset="0"/>
              </a:rPr>
              <a:t>Absalom, Absalom! </a:t>
            </a:r>
            <a:endParaRPr lang="en-US" sz="4000" i="1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E29AE-A0D4-49EC-852E-4144DB1D3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20" y="3443249"/>
            <a:ext cx="6858000" cy="1939197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2800" dirty="0">
                <a:latin typeface="Bahnschrift Light" panose="020B0502040204020203" pitchFamily="34" charset="0"/>
              </a:rPr>
              <a:t>Johannes Burgers</a:t>
            </a:r>
          </a:p>
          <a:p>
            <a:pPr algn="l">
              <a:spcBef>
                <a:spcPts val="0"/>
              </a:spcBef>
            </a:pPr>
            <a:endParaRPr lang="en-US" sz="2000" dirty="0">
              <a:latin typeface="Bahnschrift Light" panose="020B0502040204020203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2000" dirty="0">
                <a:latin typeface="Bahnschrift Light" panose="020B0502040204020203" pitchFamily="34" charset="0"/>
              </a:rPr>
              <a:t>Assistant Professor of Digital Humanities and English</a:t>
            </a:r>
          </a:p>
          <a:p>
            <a:pPr algn="l">
              <a:spcBef>
                <a:spcPts val="0"/>
              </a:spcBef>
            </a:pPr>
            <a:r>
              <a:rPr lang="en-US" sz="2000" dirty="0">
                <a:latin typeface="Bahnschrift Light" panose="020B0502040204020203" pitchFamily="34" charset="0"/>
              </a:rPr>
              <a:t>Ashoka University, New Delhi </a:t>
            </a:r>
          </a:p>
          <a:p>
            <a:pPr algn="l">
              <a:spcBef>
                <a:spcPts val="0"/>
              </a:spcBef>
            </a:pPr>
            <a:endParaRPr lang="en-US" sz="2000" dirty="0">
              <a:latin typeface="Bahnschrift Light" panose="020B0502040204020203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2000" dirty="0">
                <a:latin typeface="Bahnschrift Light" panose="020B0502040204020203" pitchFamily="34" charset="0"/>
              </a:rPr>
              <a:t>Associate Director, </a:t>
            </a:r>
            <a:r>
              <a:rPr lang="en-US" sz="2000" i="1" dirty="0">
                <a:latin typeface="Bahnschrift Light" panose="020B0502040204020203" pitchFamily="34" charset="0"/>
              </a:rPr>
              <a:t>Digital Yoknapatawpha</a:t>
            </a:r>
          </a:p>
          <a:p>
            <a:pPr algn="l">
              <a:spcBef>
                <a:spcPts val="0"/>
              </a:spcBef>
            </a:pPr>
            <a:r>
              <a:rPr lang="en-US" sz="2000" dirty="0">
                <a:latin typeface="Bahnschrift Light" panose="020B0502040204020203" pitchFamily="34" charset="0"/>
              </a:rPr>
              <a:t>The University of Virginia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0FBE67-AA05-4185-9283-808D165D0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3" y="5781471"/>
            <a:ext cx="2320242" cy="972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D435C-D11D-4A4B-9412-FD0243DE6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5986445"/>
            <a:ext cx="2705918" cy="56240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E8BBE8C-127E-4DEB-8285-437AD73E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88702"/>
            <a:ext cx="3086100" cy="365125"/>
          </a:xfrm>
        </p:spPr>
        <p:txBody>
          <a:bodyPr/>
          <a:lstStyle/>
          <a:p>
            <a:r>
              <a:rPr lang="en-US" dirty="0"/>
              <a:t>The Digital Yoknapatawpha Project</a:t>
            </a:r>
          </a:p>
        </p:txBody>
      </p:sp>
    </p:spTree>
    <p:extLst>
      <p:ext uri="{BB962C8B-B14F-4D97-AF65-F5344CB8AC3E}">
        <p14:creationId xmlns:p14="http://schemas.microsoft.com/office/powerpoint/2010/main" val="130440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E396-E881-49B3-B755-8B6BC79F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FD94-F65D-4D19-BD6E-697E7AF34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38" y="1825625"/>
            <a:ext cx="8030312" cy="4351338"/>
          </a:xfrm>
        </p:spPr>
        <p:txBody>
          <a:bodyPr/>
          <a:lstStyle/>
          <a:p>
            <a:r>
              <a:rPr lang="en-US" dirty="0"/>
              <a:t>Computers</a:t>
            </a:r>
          </a:p>
          <a:p>
            <a:pPr lvl="1"/>
            <a:r>
              <a:rPr lang="en-US" dirty="0"/>
              <a:t>Merge Digital Yoknapatawpha Database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72D0-1BCA-4BF5-8A67-7B7630ED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C668-5D0D-44E7-BE4A-BB0B047E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8D90-D3B1-4DC0-A7AE-7CDF08D5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CA33A-1F61-4297-96C0-95E94A07AF2B}"/>
              </a:ext>
            </a:extLst>
          </p:cNvPr>
          <p:cNvSpPr txBox="1"/>
          <p:nvPr/>
        </p:nvSpPr>
        <p:spPr>
          <a:xfrm>
            <a:off x="722117" y="3279227"/>
            <a:ext cx="325980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Geneva"/>
              </a:rPr>
              <a:t>DIGITAL</a:t>
            </a:r>
            <a:r>
              <a:rPr lang="en-US" sz="2800" b="1" i="0" u="none" strike="noStrike" dirty="0">
                <a:solidFill>
                  <a:srgbClr val="34584D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r>
              <a:rPr lang="en-US" sz="2800" b="1" i="0" u="none" strike="noStrike" dirty="0">
                <a:solidFill>
                  <a:srgbClr val="34584D"/>
                </a:solidFill>
                <a:effectLst/>
                <a:latin typeface="Georgia" panose="02040502050405020303" pitchFamily="18" charset="0"/>
              </a:rPr>
              <a:t>Yoknapatawpha</a:t>
            </a:r>
            <a:endParaRPr lang="en-US" sz="2800" dirty="0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99859C8-D4F0-4428-B27E-045B7621300E}"/>
              </a:ext>
            </a:extLst>
          </p:cNvPr>
          <p:cNvSpPr/>
          <p:nvPr/>
        </p:nvSpPr>
        <p:spPr>
          <a:xfrm>
            <a:off x="4180114" y="3387334"/>
            <a:ext cx="1063047" cy="6216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y Absalom, Absalom! (Vintage International) Book Online at Low Prices in  India | Absalom, Absalom! (Vintage International) Reviews &amp; Ratings -  Amazon.in">
            <a:extLst>
              <a:ext uri="{FF2B5EF4-FFF2-40B4-BE49-F238E27FC236}">
                <a16:creationId xmlns:a16="http://schemas.microsoft.com/office/drawing/2014/main" id="{CA558466-A8E9-40ED-8A0E-40B74057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824" y="2846282"/>
            <a:ext cx="1476357" cy="228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C4CFE3-058A-40CD-908E-F4D69B0D3F9B}"/>
              </a:ext>
            </a:extLst>
          </p:cNvPr>
          <p:cNvSpPr txBox="1"/>
          <p:nvPr/>
        </p:nvSpPr>
        <p:spPr>
          <a:xfrm>
            <a:off x="774762" y="5754694"/>
            <a:ext cx="666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 </a:t>
            </a:r>
            <a:r>
              <a:rPr lang="en-US" dirty="0">
                <a:hlinkClick r:id="rId3"/>
              </a:rPr>
              <a:t>Absalom and Racial Words: Text Processing Supplement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7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15F1-B0C2-40EF-BB6E-3C154837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by Character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8C0197-9B5E-4787-A629-4DBFDC1C4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62870-004E-4212-92B2-809ABD8A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94270-FD3C-4E94-A817-96A7F46B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75DF-51EF-452A-B40E-682BDFD8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10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0BB4-B00A-47A4-B947-ECE1F2B3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when N-word is used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223529-384A-4EC2-BA17-798E36496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A79E-B3A4-453B-AD80-B5EB8D94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DCA2-A7F8-4CE9-A461-019AF483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5704-B1AB-4888-86B9-BF9B6F66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C63E-ED80-4F16-A5E6-8FC3B9EC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Period When the N-Word is used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3CC472-6A5E-4E18-A879-C72DC085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B1EE-1C4A-4334-8896-76EA82AF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08E9-335D-490C-8C76-BE5DEF18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FB176-6601-4A27-AC95-4627B61E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6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37C2-4CC9-4A21-84E4-5D159CEC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where it is used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03D3BA-1D56-4754-B706-CD8E6E736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04" y="1448403"/>
            <a:ext cx="6230254" cy="49079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4ECCA-6C6C-47B7-97AA-BB04F192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6C10-AFC1-4AD9-A366-6A3F1755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3041-1657-49AC-8C39-DE869931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2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95B733-0E0C-40F6-81AD-A73E512A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15" y="1041722"/>
            <a:ext cx="2949178" cy="69158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Bahnschrift SemiBold" panose="020B0502040204020203" pitchFamily="34" charset="0"/>
              </a:rPr>
              <a:t>Overview: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5A5291-6E73-4E04-AAC7-021FD377F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691" y="1733310"/>
            <a:ext cx="6569612" cy="272294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Bahnschrift Light" panose="020B0502040204020203" pitchFamily="34" charset="0"/>
              </a:rPr>
              <a:t>A). Methodology</a:t>
            </a:r>
          </a:p>
          <a:p>
            <a:r>
              <a:rPr lang="en-US" sz="2800" dirty="0">
                <a:latin typeface="Bahnschrift Light" panose="020B0502040204020203" pitchFamily="34" charset="0"/>
              </a:rPr>
              <a:t>B). Statistical Overview</a:t>
            </a:r>
          </a:p>
          <a:p>
            <a:r>
              <a:rPr lang="en-US" sz="2800" dirty="0">
                <a:latin typeface="Bahnschrift Light" panose="020B0502040204020203" pitchFamily="34" charset="0"/>
              </a:rPr>
              <a:t>C). </a:t>
            </a:r>
            <a:r>
              <a:rPr lang="en-US" sz="2800" dirty="0"/>
              <a:t>Sentiment Analysis</a:t>
            </a:r>
            <a:endParaRPr lang="en-US" sz="2800" dirty="0">
              <a:latin typeface="Bahnschrift Light" panose="020B0502040204020203" pitchFamily="34" charset="0"/>
            </a:endParaRPr>
          </a:p>
          <a:p>
            <a:r>
              <a:rPr lang="en-US" sz="2800" dirty="0">
                <a:latin typeface="Bahnschrift Light" panose="020B0502040204020203" pitchFamily="34" charset="0"/>
              </a:rPr>
              <a:t>D). Character, Time, and Location Frequency analysis; or three ways of saying Thomas Sutpen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2DD6C83-1285-42D4-B2B7-44CADEB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C374-AF2B-49DA-BCD1-674A58E432FA}" type="datetime1">
              <a:rPr lang="en-US" smtClean="0"/>
              <a:t>05-May-21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89B43E8-F8A8-470E-B397-7C6E5AA8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9065F5-0156-46B9-B5C6-00ED1BA0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1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168410-18D8-45DF-B32A-6EEB2B6F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06CA95-E6C6-4E91-AFD5-2BE6B40CB1B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27059"/>
            </a:srgbClr>
          </a:solidFill>
        </p:spPr>
        <p:txBody>
          <a:bodyPr/>
          <a:lstStyle/>
          <a:p>
            <a:r>
              <a:rPr lang="en-US" dirty="0"/>
              <a:t>A statistical overview of Absalom, Absalom! suggests that the use of the n-word is the most ubiquitous around Thomas Sutpen. In particular, it the events where the n-word is used the most are those surrounding his origin story in Tidewater, VA in the 1830s.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5EDFA-5116-48B8-AE52-D9D2BA8E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E9BC-901E-4884-A28F-6081C68DBB43}" type="datetime1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31020-5122-4DAD-9530-0E1098B8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A4E58-42C4-43CD-8051-4616E8D0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3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E396-E881-49B3-B755-8B6BC79F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FD94-F65D-4D19-BD6E-697E7AF34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38" y="1825625"/>
            <a:ext cx="8030312" cy="4351338"/>
          </a:xfrm>
        </p:spPr>
        <p:txBody>
          <a:bodyPr/>
          <a:lstStyle/>
          <a:p>
            <a:r>
              <a:rPr lang="en-US" dirty="0"/>
              <a:t>Corpus Linguistics</a:t>
            </a:r>
          </a:p>
          <a:p>
            <a:pPr lvl="1"/>
            <a:r>
              <a:rPr lang="en-US" dirty="0"/>
              <a:t>Statistical analysis of word use in a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72D0-1BCA-4BF5-8A67-7B7630ED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C668-5D0D-44E7-BE4A-BB0B047E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8D90-D3B1-4DC0-A7AE-7CDF08D5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Buy Absalom, Absalom! (Vintage International) Book Online at Low Prices in  India | Absalom, Absalom! (Vintage International) Reviews &amp; Ratings -  Amazon.in">
            <a:extLst>
              <a:ext uri="{FF2B5EF4-FFF2-40B4-BE49-F238E27FC236}">
                <a16:creationId xmlns:a16="http://schemas.microsoft.com/office/drawing/2014/main" id="{CA558466-A8E9-40ED-8A0E-40B74057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36" y="2906794"/>
            <a:ext cx="2175357" cy="335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5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E48A-426C-40F6-947B-FBA3DC86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A7A9EE-8AA3-4C22-B0B5-951C2BFA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4" y="2051740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92836-696D-4941-A069-84519A72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65ED-A8BD-45C1-8033-4AD01ACC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E1D2C-8BE8-4B2C-B078-3EFD9CFC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7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4D0C-85DB-4464-AB34-CF43F5ED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 Frequency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3DF211-69BC-471B-A913-19984997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BDEB0-2799-4D62-85E5-C8FF39754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4EC6-C82D-44AA-AFB0-96439C61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3C938-1772-4D47-B71A-27D1CE36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1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60C6-D69C-4F3D-93C9-2FEEA40C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‘Wild Negro’ vs. ‘Wild n-word’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62D721-3B8B-4C20-9A4D-86423AC2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252AF-19C5-47B0-BE89-690874B6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E7F1-5A4E-4D85-AB2B-69204A9B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F26AD-D7F2-4BDE-9DB4-E86735C6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5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69BF-70E4-439C-8AA0-A0994D60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Word Across Text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DA78B2-C08D-42BD-A343-245E90239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7886700" cy="34666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8F02-1D0E-4C7E-927B-7B450951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82E1-872A-43F4-91A3-DA6A1586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70981-AB44-4D72-8F22-96897D7E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6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973D-C4D0-44BD-AAF2-2FB06975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of Race Word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290E80-996D-4034-BEB2-FF696FE77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7953"/>
            <a:ext cx="8173013" cy="35925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A60D-64DB-47A5-8FA4-D9436023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2759-3E37-497C-A181-702EEEAC540E}" type="datetime1">
              <a:rPr lang="en-US" smtClean="0"/>
              <a:t>05-May-21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F7B3-4A0C-4ED3-B718-29218EFE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Digital Yoknapatawpha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B22BA-40EC-4B33-8A66-FF27F2EE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37A4-25D4-49E9-8B3A-262ADA67B93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7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</TotalTime>
  <Words>275</Words>
  <Application>Microsoft Office PowerPoint</Application>
  <PresentationFormat>On-screen Show (4:3)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Bahnschrift Light</vt:lpstr>
      <vt:lpstr>Bahnschrift SemiBold</vt:lpstr>
      <vt:lpstr>Calibri</vt:lpstr>
      <vt:lpstr>Geneva</vt:lpstr>
      <vt:lpstr>Georgia</vt:lpstr>
      <vt:lpstr>Office Theme</vt:lpstr>
      <vt:lpstr>The Bitter Sum: Accounting for Racist Words in Absalom, Absalom! </vt:lpstr>
      <vt:lpstr>Overview:</vt:lpstr>
      <vt:lpstr>Thesis</vt:lpstr>
      <vt:lpstr>Methodology</vt:lpstr>
      <vt:lpstr>Word Frequency</vt:lpstr>
      <vt:lpstr>Bigram Frequency</vt:lpstr>
      <vt:lpstr>Use of ‘Wild Negro’ vs. ‘Wild n-word’</vt:lpstr>
      <vt:lpstr>Race Word Across Text</vt:lpstr>
      <vt:lpstr>Sentiment of Race Word</vt:lpstr>
      <vt:lpstr>Advanced Methodology</vt:lpstr>
      <vt:lpstr>Frequency by Character</vt:lpstr>
      <vt:lpstr>Present when N-word is used</vt:lpstr>
      <vt:lpstr>Time Period When the N-Word is used</vt:lpstr>
      <vt:lpstr>Place where it is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</dc:title>
  <dc:creator>Joost Burgers</dc:creator>
  <cp:lastModifiedBy>Joost Burgers</cp:lastModifiedBy>
  <cp:revision>47</cp:revision>
  <dcterms:created xsi:type="dcterms:W3CDTF">2017-08-24T17:24:25Z</dcterms:created>
  <dcterms:modified xsi:type="dcterms:W3CDTF">2021-05-05T09:20:03Z</dcterms:modified>
</cp:coreProperties>
</file>